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embedTrueTypeFonts="1" autoCompressPictures="0">
  <p:sldMasterIdLst>
    <p:sldMasterId id="2147483678" r:id="rId1"/>
    <p:sldMasterId id="2147483680" r:id="rId2"/>
  </p:sldMasterIdLst>
  <p:notesMasterIdLst>
    <p:notesMasterId r:id="rId18"/>
  </p:notesMasterIdLst>
  <p:sldIdLst>
    <p:sldId id="256" r:id="rId3"/>
    <p:sldId id="272" r:id="rId4"/>
    <p:sldId id="274" r:id="rId5"/>
    <p:sldId id="280" r:id="rId6"/>
    <p:sldId id="270" r:id="rId7"/>
    <p:sldId id="263" r:id="rId8"/>
    <p:sldId id="281" r:id="rId9"/>
    <p:sldId id="271" r:id="rId10"/>
    <p:sldId id="264" r:id="rId11"/>
    <p:sldId id="282" r:id="rId12"/>
    <p:sldId id="266" r:id="rId13"/>
    <p:sldId id="279" r:id="rId14"/>
    <p:sldId id="265" r:id="rId15"/>
    <p:sldId id="267" r:id="rId16"/>
    <p:sldId id="269" r:id="rId17"/>
  </p:sldIdLst>
  <p:sldSz cx="9144000" cy="6858000" type="screen4x3"/>
  <p:notesSz cx="7010400" cy="9296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Helvetica Neue" panose="02000503000000020004" pitchFamily="2" charset="0"/>
      <p:regular r:id="rId23"/>
      <p:bold r:id="rId24"/>
      <p:italic r:id="rId25"/>
      <p:boldItalic r:id="rId26"/>
    </p:embeddedFont>
    <p:embeddedFont>
      <p:font typeface="Trebuchet MS" panose="020B0703020202090204" pitchFamily="34" charset="0"/>
      <p:regular r:id="rId27"/>
      <p:bold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25"/>
    <p:restoredTop sz="94541"/>
  </p:normalViewPr>
  <p:slideViewPr>
    <p:cSldViewPr snapToGrid="0">
      <p:cViewPr varScale="1">
        <p:scale>
          <a:sx n="98" d="100"/>
          <a:sy n="98" d="100"/>
        </p:scale>
        <p:origin x="1544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938" y="0"/>
            <a:ext cx="3037840" cy="46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rtl="0"/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NOTE: Background image can be used as is or changed for a particular presentation in the “Slide Master” button found under the “View” tab.  </a:t>
            </a:r>
            <a:endParaRPr lang="en-US" b="0" dirty="0">
              <a:effectLst/>
            </a:endParaRPr>
          </a:p>
        </p:txBody>
      </p:sp>
      <p:sp>
        <p:nvSpPr>
          <p:cNvPr id="131" name="Google Shape;13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1781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Network buffer sizes – in bytes and all the following buffers are in bytes as well. default depends on memory at boot time</a:t>
            </a:r>
          </a:p>
          <a:p>
            <a:r>
              <a:rPr lang="en-US" dirty="0"/>
              <a:t>TCP receive buffer sizes – 4096 and 87380 are default. 6MB max is the maximum</a:t>
            </a:r>
          </a:p>
          <a:p>
            <a:r>
              <a:rPr lang="en-US" dirty="0"/>
              <a:t>Total TCP buffer space – 16 billion 4K pages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6370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Nodes have ~4100 </a:t>
            </a:r>
            <a:r>
              <a:rPr lang="en-US" dirty="0" err="1"/>
              <a:t>arp</a:t>
            </a:r>
            <a:r>
              <a:rPr lang="en-US" dirty="0"/>
              <a:t> entries usually</a:t>
            </a:r>
          </a:p>
          <a:p>
            <a:r>
              <a:rPr lang="en-US" dirty="0" err="1"/>
              <a:t>Gc_stale_time</a:t>
            </a:r>
            <a:r>
              <a:rPr lang="en-US" dirty="0"/>
              <a:t> is left at 60 seconds for the ethernet devices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7476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Optmem_max</a:t>
            </a:r>
            <a:r>
              <a:rPr lang="en-US" dirty="0"/>
              <a:t> set to same as </a:t>
            </a:r>
            <a:r>
              <a:rPr lang="en-US" dirty="0" err="1"/>
              <a:t>rmem_max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6427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Tcp_max_syn_backlog</a:t>
            </a:r>
            <a:r>
              <a:rPr lang="en-US" dirty="0"/>
              <a:t>: number of connection request that are waiting for the ACK from the client to complete the connection (defaults based on memory at boot)</a:t>
            </a:r>
          </a:p>
          <a:p>
            <a:r>
              <a:rPr lang="en-US" dirty="0"/>
              <a:t>Turn off timestamps, </a:t>
            </a:r>
          </a:p>
          <a:p>
            <a:r>
              <a:rPr lang="en-US" dirty="0"/>
              <a:t>allow window scaling (max window size of 65536, so have a multiplier as an extra field)</a:t>
            </a:r>
          </a:p>
          <a:p>
            <a:r>
              <a:rPr lang="en-US" dirty="0"/>
              <a:t>allow TIME WAIT socket reuse</a:t>
            </a:r>
          </a:p>
          <a:p>
            <a:r>
              <a:rPr lang="en-US" dirty="0" err="1"/>
              <a:t>Tcp_syn_retries</a:t>
            </a:r>
            <a:r>
              <a:rPr lang="en-US" dirty="0"/>
              <a:t> – default: 6</a:t>
            </a:r>
          </a:p>
          <a:p>
            <a:r>
              <a:rPr lang="en-US" dirty="0"/>
              <a:t>Allow selective acks: ACK particular packets received instead of received “up to”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82306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ctrTitle"/>
          </p:nvPr>
        </p:nvSpPr>
        <p:spPr>
          <a:xfrm>
            <a:off x="685800" y="2130439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Helvetica Neue"/>
              <a:buNone/>
              <a:defRPr sz="225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ubTitle" idx="1"/>
          </p:nvPr>
        </p:nvSpPr>
        <p:spPr>
          <a:xfrm>
            <a:off x="1371600" y="3611556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353"/>
              </a:spcBef>
              <a:spcAft>
                <a:spcPts val="0"/>
              </a:spcAft>
              <a:buClr>
                <a:srgbClr val="9E9E9E"/>
              </a:buClr>
              <a:buSzPts val="1765"/>
              <a:buFont typeface="Arial"/>
              <a:buNone/>
              <a:defRPr sz="1765" b="0" i="0" u="none" strike="noStrike" cap="none">
                <a:solidFill>
                  <a:srgbClr val="9E9E9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spcBef>
                <a:spcPts val="353"/>
              </a:spcBef>
              <a:spcAft>
                <a:spcPts val="0"/>
              </a:spcAft>
              <a:buClr>
                <a:srgbClr val="9E9E9E"/>
              </a:buClr>
              <a:buSzPts val="1765"/>
              <a:buFont typeface="Arial"/>
              <a:buNone/>
              <a:defRPr sz="1765" b="0" i="0" u="none" strike="noStrike" cap="none">
                <a:solidFill>
                  <a:srgbClr val="9E9E9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318"/>
              </a:spcBef>
              <a:spcAft>
                <a:spcPts val="0"/>
              </a:spcAft>
              <a:buClr>
                <a:srgbClr val="9E9E9E"/>
              </a:buClr>
              <a:buSzPts val="1588"/>
              <a:buFont typeface="Arial"/>
              <a:buNone/>
              <a:defRPr sz="1588" b="0" i="0" u="none" strike="noStrike" cap="none">
                <a:solidFill>
                  <a:srgbClr val="9E9E9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282"/>
              </a:spcBef>
              <a:spcAft>
                <a:spcPts val="0"/>
              </a:spcAft>
              <a:buClr>
                <a:srgbClr val="9E9E9E"/>
              </a:buClr>
              <a:buSzPts val="1412"/>
              <a:buFont typeface="Arial"/>
              <a:buNone/>
              <a:defRPr sz="1412" b="0" i="0" u="none" strike="noStrike" cap="none">
                <a:solidFill>
                  <a:srgbClr val="9E9E9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247"/>
              </a:spcBef>
              <a:spcAft>
                <a:spcPts val="0"/>
              </a:spcAft>
              <a:buClr>
                <a:srgbClr val="9E9E9E"/>
              </a:buClr>
              <a:buSzPts val="1235"/>
              <a:buFont typeface="Arial"/>
              <a:buNone/>
              <a:defRPr sz="1235" b="0" i="0" u="none" strike="noStrike" cap="none">
                <a:solidFill>
                  <a:srgbClr val="9E9E9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353"/>
              </a:spcBef>
              <a:spcAft>
                <a:spcPts val="0"/>
              </a:spcAft>
              <a:buClr>
                <a:srgbClr val="9E9E9E"/>
              </a:buClr>
              <a:buSzPts val="1765"/>
              <a:buFont typeface="Arial"/>
              <a:buNone/>
              <a:defRPr sz="1765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353"/>
              </a:spcBef>
              <a:spcAft>
                <a:spcPts val="0"/>
              </a:spcAft>
              <a:buClr>
                <a:srgbClr val="9E9E9E"/>
              </a:buClr>
              <a:buSzPts val="1765"/>
              <a:buFont typeface="Arial"/>
              <a:buNone/>
              <a:defRPr sz="1765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353"/>
              </a:spcBef>
              <a:spcAft>
                <a:spcPts val="0"/>
              </a:spcAft>
              <a:buClr>
                <a:srgbClr val="9E9E9E"/>
              </a:buClr>
              <a:buSzPts val="1765"/>
              <a:buFont typeface="Arial"/>
              <a:buNone/>
              <a:defRPr sz="1765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353"/>
              </a:spcBef>
              <a:spcAft>
                <a:spcPts val="0"/>
              </a:spcAft>
              <a:buClr>
                <a:srgbClr val="9E9E9E"/>
              </a:buClr>
              <a:buSzPts val="1765"/>
              <a:buFont typeface="Arial"/>
              <a:buNone/>
              <a:defRPr sz="1765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457200" y="156299"/>
            <a:ext cx="8229600" cy="376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Helvetica Neue"/>
              <a:buNone/>
              <a:defRPr sz="225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318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3093" algn="l" rtl="0">
              <a:spcBef>
                <a:spcPts val="424"/>
              </a:spcBef>
              <a:spcAft>
                <a:spcPts val="0"/>
              </a:spcAft>
              <a:buClr>
                <a:schemeClr val="dk1"/>
              </a:buClr>
              <a:buSzPts val="2118"/>
              <a:buFont typeface="Arial"/>
              <a:buChar char="•"/>
              <a:defRPr sz="2118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–"/>
              <a:defRPr sz="176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9438" algn="l" rtl="0">
              <a:spcBef>
                <a:spcPts val="318"/>
              </a:spcBef>
              <a:spcAft>
                <a:spcPts val="0"/>
              </a:spcAft>
              <a:buClr>
                <a:schemeClr val="dk1"/>
              </a:buClr>
              <a:buSzPts val="1588"/>
              <a:buFont typeface="Arial"/>
              <a:buChar char="•"/>
              <a:defRPr sz="1588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–"/>
              <a:defRPr sz="1412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07022" algn="l" rtl="0">
              <a:spcBef>
                <a:spcPts val="247"/>
              </a:spcBef>
              <a:spcAft>
                <a:spcPts val="0"/>
              </a:spcAft>
              <a:buClr>
                <a:schemeClr val="dk1"/>
              </a:buClr>
              <a:buSzPts val="1235"/>
              <a:buFont typeface="Arial"/>
              <a:buChar char="»"/>
              <a:defRPr sz="123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722313" y="4406915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71"/>
              <a:buFont typeface="Helvetica Neue"/>
              <a:buNone/>
              <a:defRPr sz="2471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353"/>
              </a:spcBef>
              <a:spcAft>
                <a:spcPts val="0"/>
              </a:spcAft>
              <a:buClr>
                <a:srgbClr val="9E9E9E"/>
              </a:buClr>
              <a:buSzPts val="1765"/>
              <a:buFont typeface="Arial"/>
              <a:buNone/>
              <a:defRPr sz="1765" b="0" i="0" u="none" strike="noStrike" cap="none">
                <a:solidFill>
                  <a:srgbClr val="9E9E9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318"/>
              </a:spcBef>
              <a:spcAft>
                <a:spcPts val="0"/>
              </a:spcAft>
              <a:buClr>
                <a:srgbClr val="9E9E9E"/>
              </a:buClr>
              <a:buSzPts val="1588"/>
              <a:buFont typeface="Arial"/>
              <a:buNone/>
              <a:defRPr sz="1588" b="0" i="0" u="none" strike="noStrike" cap="none">
                <a:solidFill>
                  <a:srgbClr val="9E9E9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spcBef>
                <a:spcPts val="282"/>
              </a:spcBef>
              <a:spcAft>
                <a:spcPts val="0"/>
              </a:spcAft>
              <a:buClr>
                <a:srgbClr val="9E9E9E"/>
              </a:buClr>
              <a:buSzPts val="1412"/>
              <a:buFont typeface="Arial"/>
              <a:buNone/>
              <a:defRPr sz="1412" b="0" i="0" u="none" strike="noStrike" cap="none">
                <a:solidFill>
                  <a:srgbClr val="9E9E9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spcBef>
                <a:spcPts val="247"/>
              </a:spcBef>
              <a:spcAft>
                <a:spcPts val="0"/>
              </a:spcAft>
              <a:buClr>
                <a:srgbClr val="9E9E9E"/>
              </a:buClr>
              <a:buSzPts val="1235"/>
              <a:buFont typeface="Arial"/>
              <a:buNone/>
              <a:defRPr sz="1235" b="0" i="0" u="none" strike="noStrike" cap="none">
                <a:solidFill>
                  <a:srgbClr val="9E9E9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spcBef>
                <a:spcPts val="247"/>
              </a:spcBef>
              <a:spcAft>
                <a:spcPts val="0"/>
              </a:spcAft>
              <a:buClr>
                <a:srgbClr val="9E9E9E"/>
              </a:buClr>
              <a:buSzPts val="1235"/>
              <a:buFont typeface="Arial"/>
              <a:buNone/>
              <a:defRPr sz="1235" b="0" i="0" u="none" strike="noStrike" cap="none">
                <a:solidFill>
                  <a:srgbClr val="9E9E9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247"/>
              </a:spcBef>
              <a:spcAft>
                <a:spcPts val="0"/>
              </a:spcAft>
              <a:buClr>
                <a:srgbClr val="9E9E9E"/>
              </a:buClr>
              <a:buSzPts val="1235"/>
              <a:buFont typeface="Arial"/>
              <a:buNone/>
              <a:defRPr sz="1235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47"/>
              </a:spcBef>
              <a:spcAft>
                <a:spcPts val="0"/>
              </a:spcAft>
              <a:buClr>
                <a:srgbClr val="9E9E9E"/>
              </a:buClr>
              <a:buSzPts val="1235"/>
              <a:buFont typeface="Arial"/>
              <a:buNone/>
              <a:defRPr sz="1235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47"/>
              </a:spcBef>
              <a:spcAft>
                <a:spcPts val="0"/>
              </a:spcAft>
              <a:buClr>
                <a:srgbClr val="9E9E9E"/>
              </a:buClr>
              <a:buSzPts val="1235"/>
              <a:buFont typeface="Arial"/>
              <a:buNone/>
              <a:defRPr sz="1235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47"/>
              </a:spcBef>
              <a:spcAft>
                <a:spcPts val="0"/>
              </a:spcAft>
              <a:buClr>
                <a:srgbClr val="9E9E9E"/>
              </a:buClr>
              <a:buSzPts val="1235"/>
              <a:buFont typeface="Arial"/>
              <a:buNone/>
              <a:defRPr sz="1235" b="0" i="0" u="none" strike="noStrike" cap="non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457200" y="156299"/>
            <a:ext cx="8229600" cy="376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Helvetica Neue"/>
              <a:buNone/>
              <a:defRPr sz="225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457201" y="1535118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None/>
              <a:defRPr sz="1765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None/>
              <a:defRPr sz="1765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spcBef>
                <a:spcPts val="318"/>
              </a:spcBef>
              <a:spcAft>
                <a:spcPts val="0"/>
              </a:spcAft>
              <a:buClr>
                <a:schemeClr val="dk1"/>
              </a:buClr>
              <a:buSzPts val="1588"/>
              <a:buFont typeface="Arial"/>
              <a:buNone/>
              <a:defRPr sz="1588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body" idx="2"/>
          </p:nvPr>
        </p:nvSpPr>
        <p:spPr>
          <a:xfrm>
            <a:off x="457201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29437" algn="l" rtl="0">
              <a:spcBef>
                <a:spcPts val="318"/>
              </a:spcBef>
              <a:spcAft>
                <a:spcPts val="0"/>
              </a:spcAft>
              <a:buClr>
                <a:schemeClr val="dk1"/>
              </a:buClr>
              <a:buSzPts val="1588"/>
              <a:buFont typeface="Arial"/>
              <a:buChar char="–"/>
              <a:defRPr sz="1588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•"/>
              <a:defRPr sz="1412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07022" algn="l" rtl="0">
              <a:spcBef>
                <a:spcPts val="247"/>
              </a:spcBef>
              <a:spcAft>
                <a:spcPts val="0"/>
              </a:spcAft>
              <a:buClr>
                <a:schemeClr val="dk1"/>
              </a:buClr>
              <a:buSzPts val="1235"/>
              <a:buFont typeface="Arial"/>
              <a:buChar char="–"/>
              <a:defRPr sz="123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95846" algn="l" rtl="0"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1059"/>
              <a:buFont typeface="Arial"/>
              <a:buChar char="»"/>
              <a:defRPr sz="1059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•"/>
              <a:defRPr sz="14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•"/>
              <a:defRPr sz="14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•"/>
              <a:defRPr sz="14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•"/>
              <a:defRPr sz="14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body" idx="3"/>
          </p:nvPr>
        </p:nvSpPr>
        <p:spPr>
          <a:xfrm>
            <a:off x="4645034" y="1535118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None/>
              <a:defRPr sz="1765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None/>
              <a:defRPr sz="1765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spcBef>
                <a:spcPts val="318"/>
              </a:spcBef>
              <a:spcAft>
                <a:spcPts val="0"/>
              </a:spcAft>
              <a:buClr>
                <a:schemeClr val="dk1"/>
              </a:buClr>
              <a:buSzPts val="1588"/>
              <a:buFont typeface="Arial"/>
              <a:buNone/>
              <a:defRPr sz="1588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None/>
              <a:defRPr sz="1412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body" idx="4"/>
          </p:nvPr>
        </p:nvSpPr>
        <p:spPr>
          <a:xfrm>
            <a:off x="4645034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29437" algn="l" rtl="0">
              <a:spcBef>
                <a:spcPts val="318"/>
              </a:spcBef>
              <a:spcAft>
                <a:spcPts val="0"/>
              </a:spcAft>
              <a:buClr>
                <a:schemeClr val="dk1"/>
              </a:buClr>
              <a:buSzPts val="1588"/>
              <a:buFont typeface="Arial"/>
              <a:buChar char="–"/>
              <a:defRPr sz="1588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•"/>
              <a:defRPr sz="1412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07022" algn="l" rtl="0">
              <a:spcBef>
                <a:spcPts val="247"/>
              </a:spcBef>
              <a:spcAft>
                <a:spcPts val="0"/>
              </a:spcAft>
              <a:buClr>
                <a:schemeClr val="dk1"/>
              </a:buClr>
              <a:buSzPts val="1235"/>
              <a:buFont typeface="Arial"/>
              <a:buChar char="–"/>
              <a:defRPr sz="123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95846" algn="l" rtl="0"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1059"/>
              <a:buFont typeface="Arial"/>
              <a:buChar char="»"/>
              <a:defRPr sz="1059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•"/>
              <a:defRPr sz="14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•"/>
              <a:defRPr sz="14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•"/>
              <a:defRPr sz="14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•"/>
              <a:defRPr sz="141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>
            <a:spLocks noGrp="1"/>
          </p:cNvSpPr>
          <p:nvPr>
            <p:ph type="title"/>
          </p:nvPr>
        </p:nvSpPr>
        <p:spPr>
          <a:xfrm>
            <a:off x="457200" y="156299"/>
            <a:ext cx="8229600" cy="376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Helvetica Neue"/>
              <a:buNone/>
              <a:defRPr sz="225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457203" y="273063"/>
            <a:ext cx="3008313" cy="1162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Font typeface="Helvetica Neue"/>
              <a:buNone/>
              <a:defRPr sz="17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body" idx="1"/>
          </p:nvPr>
        </p:nvSpPr>
        <p:spPr>
          <a:xfrm>
            <a:off x="3575050" y="273066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29437" algn="l" rtl="0">
              <a:spcBef>
                <a:spcPts val="318"/>
              </a:spcBef>
              <a:spcAft>
                <a:spcPts val="0"/>
              </a:spcAft>
              <a:buClr>
                <a:schemeClr val="dk1"/>
              </a:buClr>
              <a:buSzPts val="1588"/>
              <a:buFont typeface="Arial"/>
              <a:buChar char="–"/>
              <a:defRPr sz="1588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•"/>
              <a:defRPr sz="1412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07022" algn="l" rtl="0">
              <a:spcBef>
                <a:spcPts val="247"/>
              </a:spcBef>
              <a:spcAft>
                <a:spcPts val="0"/>
              </a:spcAft>
              <a:buClr>
                <a:schemeClr val="dk1"/>
              </a:buClr>
              <a:buSzPts val="1235"/>
              <a:buFont typeface="Arial"/>
              <a:buChar char="–"/>
              <a:defRPr sz="123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95846" algn="l" rtl="0"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1059"/>
              <a:buFont typeface="Arial"/>
              <a:buChar char="»"/>
              <a:defRPr sz="1059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body" idx="2"/>
          </p:nvPr>
        </p:nvSpPr>
        <p:spPr>
          <a:xfrm>
            <a:off x="457203" y="1435104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47"/>
              </a:spcBef>
              <a:spcAft>
                <a:spcPts val="0"/>
              </a:spcAft>
              <a:buClr>
                <a:schemeClr val="dk1"/>
              </a:buClr>
              <a:buSzPts val="1235"/>
              <a:buFont typeface="Arial"/>
              <a:buNone/>
              <a:defRPr sz="123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1059"/>
              <a:buFont typeface="Arial"/>
              <a:buNone/>
              <a:defRPr sz="1059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spcBef>
                <a:spcPts val="176"/>
              </a:spcBef>
              <a:spcAft>
                <a:spcPts val="0"/>
              </a:spcAft>
              <a:buClr>
                <a:schemeClr val="dk1"/>
              </a:buClr>
              <a:buSzPts val="882"/>
              <a:buFont typeface="Arial"/>
              <a:buNone/>
              <a:defRPr sz="882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4"/>
          <p:cNvSpPr txBox="1">
            <a:spLocks noGrp="1"/>
          </p:cNvSpPr>
          <p:nvPr>
            <p:ph type="title"/>
          </p:nvPr>
        </p:nvSpPr>
        <p:spPr>
          <a:xfrm>
            <a:off x="1792288" y="4800614"/>
            <a:ext cx="5486400" cy="566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65"/>
              <a:buFont typeface="Helvetica Neue"/>
              <a:buNone/>
              <a:defRPr sz="1765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9" name="Google Shape;89;p2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565"/>
              </a:spcBef>
              <a:spcAft>
                <a:spcPts val="0"/>
              </a:spcAft>
              <a:buClr>
                <a:schemeClr val="dk1"/>
              </a:buClr>
              <a:buSzPts val="2824"/>
              <a:buFont typeface="Arial"/>
              <a:buNone/>
              <a:defRPr sz="2824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494"/>
              </a:spcBef>
              <a:spcAft>
                <a:spcPts val="0"/>
              </a:spcAft>
              <a:buClr>
                <a:schemeClr val="dk1"/>
              </a:buClr>
              <a:buSzPts val="2471"/>
              <a:buFont typeface="Arial"/>
              <a:buNone/>
              <a:defRPr sz="2471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spcBef>
                <a:spcPts val="424"/>
              </a:spcBef>
              <a:spcAft>
                <a:spcPts val="0"/>
              </a:spcAft>
              <a:buClr>
                <a:schemeClr val="dk1"/>
              </a:buClr>
              <a:buSzPts val="2118"/>
              <a:buFont typeface="Arial"/>
              <a:buNone/>
              <a:defRPr sz="2118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None/>
              <a:defRPr sz="176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None/>
              <a:defRPr sz="176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None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None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None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None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body" idx="1"/>
          </p:nvPr>
        </p:nvSpPr>
        <p:spPr>
          <a:xfrm>
            <a:off x="1792288" y="5367351"/>
            <a:ext cx="5486400" cy="8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47"/>
              </a:spcBef>
              <a:spcAft>
                <a:spcPts val="0"/>
              </a:spcAft>
              <a:buClr>
                <a:schemeClr val="dk1"/>
              </a:buClr>
              <a:buSzPts val="1235"/>
              <a:buFont typeface="Arial"/>
              <a:buNone/>
              <a:defRPr sz="123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spcBef>
                <a:spcPts val="212"/>
              </a:spcBef>
              <a:spcAft>
                <a:spcPts val="0"/>
              </a:spcAft>
              <a:buClr>
                <a:schemeClr val="dk1"/>
              </a:buClr>
              <a:buSzPts val="1059"/>
              <a:buFont typeface="Arial"/>
              <a:buNone/>
              <a:defRPr sz="1059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spcBef>
                <a:spcPts val="176"/>
              </a:spcBef>
              <a:spcAft>
                <a:spcPts val="0"/>
              </a:spcAft>
              <a:buClr>
                <a:schemeClr val="dk1"/>
              </a:buClr>
              <a:buSzPts val="882"/>
              <a:buFont typeface="Arial"/>
              <a:buNone/>
              <a:defRPr sz="882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59"/>
              </a:spcBef>
              <a:spcAft>
                <a:spcPts val="0"/>
              </a:spcAft>
              <a:buClr>
                <a:schemeClr val="dk1"/>
              </a:buClr>
              <a:buSzPts val="794"/>
              <a:buFont typeface="Arial"/>
              <a:buNone/>
              <a:defRPr sz="7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0BF0FC-761A-8F43-A5DF-B3C95E709E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5651" r="5897"/>
          <a:stretch/>
        </p:blipFill>
        <p:spPr>
          <a:xfrm>
            <a:off x="0" y="2485"/>
            <a:ext cx="9144000" cy="6892497"/>
          </a:xfrm>
          <a:prstGeom prst="rect">
            <a:avLst/>
          </a:prstGeom>
        </p:spPr>
      </p:pic>
      <p:sp>
        <p:nvSpPr>
          <p:cNvPr id="16" name="Google Shape;16;p3"/>
          <p:cNvSpPr/>
          <p:nvPr/>
        </p:nvSpPr>
        <p:spPr>
          <a:xfrm>
            <a:off x="1319" y="2282562"/>
            <a:ext cx="9142681" cy="2249558"/>
          </a:xfrm>
          <a:prstGeom prst="rect">
            <a:avLst/>
          </a:prstGeom>
          <a:solidFill>
            <a:schemeClr val="dk1">
              <a:alpha val="8274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0" y="4638650"/>
            <a:ext cx="9144000" cy="2249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" name="Google Shape;18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1462" y="5889985"/>
            <a:ext cx="1790299" cy="497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44700" y="5823995"/>
            <a:ext cx="625501" cy="6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0;p4">
            <a:extLst>
              <a:ext uri="{FF2B5EF4-FFF2-40B4-BE49-F238E27FC236}">
                <a16:creationId xmlns:a16="http://schemas.microsoft.com/office/drawing/2014/main" id="{D7FDFFDC-1D7A-664F-86D5-57CE532AC4CF}"/>
              </a:ext>
            </a:extLst>
          </p:cNvPr>
          <p:cNvSpPr/>
          <p:nvPr userDrawn="1"/>
        </p:nvSpPr>
        <p:spPr>
          <a:xfrm>
            <a:off x="1175" y="6652200"/>
            <a:ext cx="9142800" cy="236100"/>
          </a:xfrm>
          <a:prstGeom prst="rect">
            <a:avLst/>
          </a:prstGeom>
          <a:solidFill>
            <a:srgbClr val="1A65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1;p4">
            <a:extLst>
              <a:ext uri="{FF2B5EF4-FFF2-40B4-BE49-F238E27FC236}">
                <a16:creationId xmlns:a16="http://schemas.microsoft.com/office/drawing/2014/main" id="{E2DB44F4-BF55-034B-901F-8B4BFA816955}"/>
              </a:ext>
            </a:extLst>
          </p:cNvPr>
          <p:cNvSpPr txBox="1"/>
          <p:nvPr userDrawn="1"/>
        </p:nvSpPr>
        <p:spPr>
          <a:xfrm>
            <a:off x="503275" y="6682500"/>
            <a:ext cx="8136300" cy="1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material is based upon work supported by the National Center for Atmospheric Research, which is a major facility sponsored by the National Science Foundation under Cooperative Agreement No. 1852977.</a:t>
            </a:r>
            <a:endParaRPr sz="600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20082A-BDF6-0C49-BF68-E79C852696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74E469-3CEF-424D-87F8-3547889710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ED81E-8C67-B44A-AF7E-1864DC559E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3A35A-3C3C-E844-9D30-DCBA349282C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/>
          <p:nvPr/>
        </p:nvSpPr>
        <p:spPr>
          <a:xfrm>
            <a:off x="-1" y="0"/>
            <a:ext cx="9144001" cy="651622"/>
          </a:xfrm>
          <a:prstGeom prst="rect">
            <a:avLst/>
          </a:prstGeom>
          <a:solidFill>
            <a:srgbClr val="1A658F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66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318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63093" algn="l" rtl="0">
              <a:spcBef>
                <a:spcPts val="424"/>
              </a:spcBef>
              <a:spcAft>
                <a:spcPts val="0"/>
              </a:spcAft>
              <a:buClr>
                <a:schemeClr val="dk1"/>
              </a:buClr>
              <a:buSzPts val="2118"/>
              <a:buFont typeface="Arial"/>
              <a:buChar char="•"/>
              <a:defRPr sz="2118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–"/>
              <a:defRPr sz="176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29438" algn="l" rtl="0">
              <a:spcBef>
                <a:spcPts val="318"/>
              </a:spcBef>
              <a:spcAft>
                <a:spcPts val="0"/>
              </a:spcAft>
              <a:buClr>
                <a:schemeClr val="dk1"/>
              </a:buClr>
              <a:buSzPts val="1588"/>
              <a:buFont typeface="Arial"/>
              <a:buChar char="•"/>
              <a:defRPr sz="1588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18261" algn="l" rtl="0">
              <a:spcBef>
                <a:spcPts val="282"/>
              </a:spcBef>
              <a:spcAft>
                <a:spcPts val="0"/>
              </a:spcAft>
              <a:buClr>
                <a:schemeClr val="dk1"/>
              </a:buClr>
              <a:buSzPts val="1412"/>
              <a:buFont typeface="Arial"/>
              <a:buChar char="–"/>
              <a:defRPr sz="1412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07022" algn="l" rtl="0">
              <a:spcBef>
                <a:spcPts val="247"/>
              </a:spcBef>
              <a:spcAft>
                <a:spcPts val="0"/>
              </a:spcAft>
              <a:buClr>
                <a:schemeClr val="dk1"/>
              </a:buClr>
              <a:buSzPts val="1235"/>
              <a:buFont typeface="Arial"/>
              <a:buChar char="»"/>
              <a:defRPr sz="1235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0677" algn="l" rtl="0">
              <a:spcBef>
                <a:spcPts val="353"/>
              </a:spcBef>
              <a:spcAft>
                <a:spcPts val="0"/>
              </a:spcAft>
              <a:buClr>
                <a:schemeClr val="dk1"/>
              </a:buClr>
              <a:buSzPts val="1765"/>
              <a:buFont typeface="Arial"/>
              <a:buChar char="•"/>
              <a:defRPr sz="176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156299"/>
            <a:ext cx="8229600" cy="376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Helvetica Neue"/>
              <a:buNone/>
              <a:defRPr sz="225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fasterdata.es.net/" TargetMode="External"/><Relationship Id="rId7" Type="http://schemas.openxmlformats.org/officeDocument/2006/relationships/hyperlink" Target="https://www.kernel.org/doc/Documentation/sysctl/net.txt" TargetMode="External"/><Relationship Id="rId2" Type="http://schemas.openxmlformats.org/officeDocument/2006/relationships/hyperlink" Target="https://community.mellanox.com/s/article/linux-sysctl-tuning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kernel.org/doc/Documentation/networking/" TargetMode="External"/><Relationship Id="rId5" Type="http://schemas.openxmlformats.org/officeDocument/2006/relationships/hyperlink" Target="https://www.kernel.org/doc/Documentation/networking/ip-sysctl.txt" TargetMode="External"/><Relationship Id="rId4" Type="http://schemas.openxmlformats.org/officeDocument/2006/relationships/hyperlink" Target="http://www.psc.edu/tcp-tun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5"/>
          <p:cNvSpPr/>
          <p:nvPr/>
        </p:nvSpPr>
        <p:spPr>
          <a:xfrm>
            <a:off x="1978486" y="2595678"/>
            <a:ext cx="5187028" cy="2342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en-US" sz="3000" b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Case Study of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TCP/IP Tunings for High Performance Interconnects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35" name="Google Shape;135;p35"/>
          <p:cNvSpPr txBox="1"/>
          <p:nvPr/>
        </p:nvSpPr>
        <p:spPr>
          <a:xfrm>
            <a:off x="2855126" y="6166732"/>
            <a:ext cx="3433800" cy="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rPr lang="en-US" b="1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November</a:t>
            </a:r>
            <a:r>
              <a:rPr lang="en-US" sz="1400" b="1" i="0" u="none" strike="noStrike" cap="none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b="1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13</a:t>
            </a:r>
            <a:r>
              <a:rPr lang="en-US" sz="1400" b="1" i="0" u="none" strike="noStrike" cap="none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2020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136" name="Google Shape;136;p35"/>
          <p:cNvSpPr/>
          <p:nvPr/>
        </p:nvSpPr>
        <p:spPr>
          <a:xfrm>
            <a:off x="2996100" y="5064707"/>
            <a:ext cx="31518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1" u="none" strike="noStrike" cap="none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Jenett Till</a:t>
            </a:r>
            <a:r>
              <a:rPr lang="en-US" sz="2000" b="1" i="1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otson</a:t>
            </a:r>
            <a:r>
              <a:rPr lang="en-US" sz="2000" b="0" i="1" u="none" strike="noStrike" cap="none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dirty="0">
              <a:solidFill>
                <a:srgbClr val="434343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Senior Systems Engineer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NCAR</a:t>
            </a:r>
            <a:endParaRPr dirty="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29CB7-98B4-3B49-9082-23C6FA8FC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8368B-11C3-8C42-BEB4-4C29674D797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" y="782022"/>
            <a:ext cx="4921320" cy="5742068"/>
          </a:xfrm>
        </p:spPr>
        <p:txBody>
          <a:bodyPr/>
          <a:lstStyle/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net.core.rmem_default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net.core.wmem_default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net.core.rmem_max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net.core.wmem_max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net.ipv4.tcp_mem=16777216 16777216 16777216</a:t>
            </a:r>
          </a:p>
          <a:p>
            <a:pPr marL="116523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net.ipv4.tcp_wmem=4096 16384 262144</a:t>
            </a:r>
          </a:p>
          <a:p>
            <a:pPr marL="116523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net.ipv4.tcp_rmem=4096 87380 6291456</a:t>
            </a: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net.ipv4.neigh.default.gc_thresh1=12216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net.ipv4.neigh.default.gc_thresh2=14216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net.ipv4.neigh.default.gc_thresh3=14964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net.ipv4.neigh.default.gc_interval=200000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net.ipv4.neigh.ib0.gc_stale_time=200000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net.ipv4.neigh.ib0.mcast_solicit=9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net.ipv4.neigh.default.ucast_solicit=9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net.ipv4.neigh.default.mcast_solicit=9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net.ipv4.neigh.ib0.mcast_solicit=9</a:t>
            </a:r>
          </a:p>
          <a:p>
            <a:pPr marL="94107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67FCA6-E38E-134B-B384-DAB0DA6C7C4E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4921321" y="782021"/>
            <a:ext cx="4109663" cy="5742067"/>
          </a:xfrm>
        </p:spPr>
        <p:txBody>
          <a:bodyPr/>
          <a:lstStyle/>
          <a:p>
            <a:pPr marL="94107" indent="0">
              <a:buNone/>
            </a:pPr>
            <a:r>
              <a:rPr lang="en-US" sz="1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net.core.somaxconn</a:t>
            </a: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=12000</a:t>
            </a:r>
          </a:p>
          <a:p>
            <a:pPr marL="94107" indent="0">
              <a:buNone/>
            </a:pPr>
            <a:r>
              <a:rPr lang="en-US" sz="1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net.core.netdev_max_backlog</a:t>
            </a: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=250000</a:t>
            </a:r>
          </a:p>
          <a:p>
            <a:pPr marL="94107" indent="0">
              <a:buNone/>
            </a:pPr>
            <a:r>
              <a:rPr lang="en-US" sz="1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net.core.optmem_max</a:t>
            </a: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94107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net.ipv4.tcp_max_syn_backlog=16384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net.ipv4.tcp_timestamps=0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net.ipv4.tcp_window_scaling=1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net.ipv4.tcp_tw_reuse=1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net.ipv4.tcp_syn_retries=12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net.ipv4.tcp_sack=1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31ADB0-4043-6145-8573-3D1FE771420D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448607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2D138-C98D-D14D-B6FF-A1D239419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Rest (core)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6CC937-1FA2-2743-AF06-BB54EAE55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" y="1304818"/>
            <a:ext cx="8388849" cy="4943582"/>
          </a:xfrm>
        </p:spPr>
        <p:txBody>
          <a:bodyPr/>
          <a:lstStyle/>
          <a:p>
            <a:r>
              <a:rPr lang="en-US" dirty="0"/>
              <a:t>Max number of connection requests that can be queued for any given listening socket (default: 128)</a:t>
            </a:r>
          </a:p>
          <a:p>
            <a:pPr marL="94107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net.core.somaxconn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=12000 </a:t>
            </a:r>
          </a:p>
          <a:p>
            <a:pPr marL="94107" indent="0">
              <a:buNone/>
            </a:pPr>
            <a:endParaRPr lang="en-US" dirty="0"/>
          </a:p>
          <a:p>
            <a:r>
              <a:rPr lang="en-US" dirty="0"/>
              <a:t>Max number of packets queued for processing by the kernel (default: 1000)</a:t>
            </a:r>
          </a:p>
          <a:p>
            <a:pPr marL="94107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net.core.netdev_max_backlog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=250000</a:t>
            </a:r>
          </a:p>
          <a:p>
            <a:pPr marL="94107" indent="0">
              <a:buNone/>
            </a:pPr>
            <a:endParaRPr lang="en-US" dirty="0"/>
          </a:p>
          <a:p>
            <a:r>
              <a:rPr lang="en-US" dirty="0"/>
              <a:t>Max amount of control data allowed per socket (default: 2048)</a:t>
            </a:r>
          </a:p>
          <a:p>
            <a:pPr marL="94107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net.core.optmem_max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DDD74E-A435-CD42-ADE8-DDF8DBD0CE17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825628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623F0-531A-404E-AFC8-0D886228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Rest (TCP)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AE6F7-72DA-2743-98C1-C283B3D39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4935" y="1143002"/>
            <a:ext cx="8501865" cy="4851969"/>
          </a:xfrm>
        </p:spPr>
        <p:txBody>
          <a:bodyPr/>
          <a:lstStyle/>
          <a:p>
            <a:r>
              <a:rPr lang="en-US" sz="212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Max number of connect requests waiting for ACK</a:t>
            </a:r>
          </a:p>
          <a:p>
            <a:pPr marL="94107" indent="0">
              <a:buNone/>
            </a:pPr>
            <a:r>
              <a:rPr lang="en-US" sz="212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net.ipv4.tcp_max_syn_backlog=16384</a:t>
            </a:r>
          </a:p>
          <a:p>
            <a:r>
              <a:rPr lang="en-US" sz="212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Disable TCP timestamps</a:t>
            </a:r>
          </a:p>
          <a:p>
            <a:pPr marL="94107" indent="0">
              <a:buNone/>
            </a:pPr>
            <a:r>
              <a:rPr lang="en-US" sz="212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net.ipv4.tcp_timestamps=0</a:t>
            </a:r>
          </a:p>
          <a:p>
            <a:r>
              <a:rPr lang="en-US" sz="212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Allow TCP window scaling</a:t>
            </a:r>
          </a:p>
          <a:p>
            <a:pPr marL="94107" indent="0">
              <a:buNone/>
            </a:pPr>
            <a:r>
              <a:rPr lang="en-US" sz="212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net.ipv4.tcp_window_scaling=1</a:t>
            </a:r>
          </a:p>
          <a:p>
            <a:r>
              <a:rPr lang="en-US" sz="212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Allow TIME WAIT socket reuse</a:t>
            </a:r>
          </a:p>
          <a:p>
            <a:pPr marL="94107" indent="0">
              <a:buNone/>
            </a:pPr>
            <a:r>
              <a:rPr lang="en-US" sz="212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net.ipv4.tcp_tw_reuse=1</a:t>
            </a:r>
          </a:p>
          <a:p>
            <a:r>
              <a:rPr lang="en-US" sz="212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Double the number of SYN retries</a:t>
            </a:r>
          </a:p>
          <a:p>
            <a:pPr marL="94107" indent="0">
              <a:buNone/>
            </a:pPr>
            <a:r>
              <a:rPr lang="en-US" sz="212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net.ipv4.tcp_syn_retries=12 #(default: 6)</a:t>
            </a:r>
          </a:p>
          <a:p>
            <a:r>
              <a:rPr lang="en-US" sz="212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Enable selective ACKs</a:t>
            </a:r>
          </a:p>
          <a:p>
            <a:pPr marL="94107" indent="0">
              <a:buNone/>
            </a:pPr>
            <a:r>
              <a:rPr lang="en-US" sz="212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net.ipv4.tcp_sack=1</a:t>
            </a:r>
          </a:p>
          <a:p>
            <a:pPr marL="94107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74CDD9-8213-A843-BECD-F1849218FED6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2730806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6D9E3-0B36-DA49-80F9-8900A880E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Hostname -&gt; IP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C85D8-4C3F-E54B-8BDB-271321847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4310" y="1315093"/>
            <a:ext cx="8492490" cy="4932620"/>
          </a:xfrm>
        </p:spPr>
        <p:txBody>
          <a:bodyPr/>
          <a:lstStyle/>
          <a:p>
            <a:r>
              <a:rPr lang="en-US" sz="2400" dirty="0"/>
              <a:t>Host files</a:t>
            </a:r>
          </a:p>
          <a:p>
            <a:pPr lvl="1"/>
            <a:r>
              <a:rPr lang="en-US" sz="2000" dirty="0"/>
              <a:t>Compute nodes</a:t>
            </a:r>
          </a:p>
          <a:p>
            <a:pPr lvl="2"/>
            <a:r>
              <a:rPr lang="en-US" sz="2000" dirty="0"/>
              <a:t>A majority of hostname resolutions will be for compute nodes</a:t>
            </a:r>
          </a:p>
          <a:p>
            <a:pPr lvl="2"/>
            <a:r>
              <a:rPr lang="en-US" sz="2000" dirty="0"/>
              <a:t>Take the burden off of DNS</a:t>
            </a:r>
          </a:p>
          <a:p>
            <a:pPr lvl="1"/>
            <a:r>
              <a:rPr lang="en-US" sz="2000" dirty="0"/>
              <a:t>Storage nodes and network devices</a:t>
            </a:r>
          </a:p>
          <a:p>
            <a:pPr lvl="2"/>
            <a:r>
              <a:rPr lang="en-US" sz="2000" dirty="0"/>
              <a:t>Things that the cluster relies on and cannot operate without</a:t>
            </a:r>
          </a:p>
          <a:p>
            <a:pPr lvl="2"/>
            <a:r>
              <a:rPr lang="en-US" sz="2000" dirty="0"/>
              <a:t>Things that don’t change their IP addresses (often)</a:t>
            </a:r>
          </a:p>
          <a:p>
            <a:pPr lvl="1"/>
            <a:r>
              <a:rPr lang="en-US" sz="2000" dirty="0"/>
              <a:t>A cluster should not rely on DNS in order to be operational</a:t>
            </a:r>
          </a:p>
          <a:p>
            <a:pPr marL="573723" lvl="1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E1BC55-CCAE-BA47-A3E6-0B2762E22B19}"/>
              </a:ext>
            </a:extLst>
          </p:cNvPr>
          <p:cNvSpPr txBox="1"/>
          <p:nvPr/>
        </p:nvSpPr>
        <p:spPr>
          <a:xfrm>
            <a:off x="0" y="657225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131844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8C025-2DBA-1542-A7EE-7017312AC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95BAC-9A8E-0943-8690-5CE8BE734E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dirty="0"/>
              <a:t>Tune TCP buffers based on the bandwidth and latency of your interconnect</a:t>
            </a:r>
          </a:p>
          <a:p>
            <a:r>
              <a:rPr lang="en-US" sz="2200" dirty="0"/>
              <a:t>If you have a large number of nodes (more than 1,000)</a:t>
            </a:r>
          </a:p>
          <a:p>
            <a:pPr lvl="1"/>
            <a:r>
              <a:rPr lang="en-US" sz="2000" dirty="0"/>
              <a:t>Tune ARP </a:t>
            </a:r>
          </a:p>
          <a:p>
            <a:pPr lvl="1"/>
            <a:r>
              <a:rPr lang="en-US" sz="2000" dirty="0"/>
              <a:t>Increase number of connections, particularly if you have a “friendly” protocol like GPFS</a:t>
            </a:r>
          </a:p>
          <a:p>
            <a:r>
              <a:rPr lang="en-US" sz="2200" dirty="0"/>
              <a:t>SACK</a:t>
            </a:r>
          </a:p>
          <a:p>
            <a:r>
              <a:rPr lang="en-US" sz="2200" dirty="0"/>
              <a:t>Use host files</a:t>
            </a:r>
          </a:p>
          <a:p>
            <a:pPr lvl="1"/>
            <a:r>
              <a:rPr lang="en-US" sz="2000" dirty="0"/>
              <a:t>It can’t be DNS…It’s DNS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15EDC8-B3D1-634C-9F29-C613CA39B3F5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327627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ED7A1-75D6-1641-8750-AF0E016D9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5A7F33-3A09-1C4A-BCEE-308A908593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https://community.mellanox.com/s/article/linux-sysctl-tuning</a:t>
            </a:r>
            <a:endParaRPr lang="en-US" dirty="0"/>
          </a:p>
          <a:p>
            <a:r>
              <a:rPr lang="en-US" dirty="0">
                <a:hlinkClick r:id="rId3"/>
              </a:rPr>
              <a:t>https://fasterdata.es.net/</a:t>
            </a:r>
            <a:endParaRPr lang="en-US" dirty="0"/>
          </a:p>
          <a:p>
            <a:r>
              <a:rPr lang="en-US" dirty="0">
                <a:hlinkClick r:id="rId4"/>
              </a:rPr>
              <a:t>http://www.psc.edu/tcp-tune</a:t>
            </a:r>
            <a:endParaRPr lang="en-US" dirty="0"/>
          </a:p>
          <a:p>
            <a:r>
              <a:rPr lang="en-US" dirty="0">
                <a:hlinkClick r:id="rId5"/>
              </a:rPr>
              <a:t>https://www.kernel.org/doc/Documentation/networking/ip-sysctl.txt</a:t>
            </a:r>
            <a:endParaRPr lang="en-US" dirty="0"/>
          </a:p>
          <a:p>
            <a:r>
              <a:rPr lang="en-US" dirty="0">
                <a:hlinkClick r:id="rId6"/>
              </a:rPr>
              <a:t>https://www.kernel.org/doc/Documentation/networking/</a:t>
            </a:r>
            <a:r>
              <a:rPr lang="en-US" dirty="0">
                <a:hlinkClick r:id="rId5"/>
              </a:rPr>
              <a:t>ipvs-sysctl.txt</a:t>
            </a:r>
            <a:endParaRPr lang="en-US" dirty="0"/>
          </a:p>
          <a:p>
            <a:r>
              <a:rPr lang="en-US" dirty="0">
                <a:hlinkClick r:id="rId7"/>
              </a:rPr>
              <a:t>https://www.kernel.org/doc/Documentation/sysctl/net.txt</a:t>
            </a:r>
            <a:endParaRPr lang="en-US" dirty="0"/>
          </a:p>
          <a:p>
            <a:r>
              <a:rPr lang="en-US" dirty="0" err="1"/>
              <a:t>arp</a:t>
            </a:r>
            <a:r>
              <a:rPr lang="en-US" dirty="0"/>
              <a:t> kernel module man page (section 7)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0149BA-E2B7-E546-8D5A-C331D9FDD649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2961570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5E0D0-5909-BD4E-BF18-B605A3B3D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Cheyenne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4A9A2-7D38-6F45-A69A-695EBA11C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94460"/>
            <a:ext cx="8469630" cy="5307241"/>
          </a:xfrm>
        </p:spPr>
        <p:txBody>
          <a:bodyPr/>
          <a:lstStyle/>
          <a:p>
            <a:r>
              <a:rPr lang="en-US" sz="2000" dirty="0"/>
              <a:t>4,032-node SGI/ICE machine</a:t>
            </a:r>
          </a:p>
          <a:p>
            <a:r>
              <a:rPr lang="en-US" sz="2000" dirty="0"/>
              <a:t>SLES12 SP4</a:t>
            </a:r>
          </a:p>
          <a:p>
            <a:pPr lvl="1"/>
            <a:r>
              <a:rPr lang="en-US" sz="1800" dirty="0"/>
              <a:t>Kernel 4.12.14</a:t>
            </a:r>
          </a:p>
          <a:p>
            <a:r>
              <a:rPr lang="en-US" sz="2000" dirty="0"/>
              <a:t>1Gb/s Ethernet for inner rack communication (booting, syslog, etc.)</a:t>
            </a:r>
          </a:p>
          <a:p>
            <a:r>
              <a:rPr lang="en-US" sz="2000" dirty="0"/>
              <a:t>1Gb/s Ethernet for hardware management (power on/off, console)</a:t>
            </a:r>
          </a:p>
          <a:p>
            <a:r>
              <a:rPr lang="en-US" sz="2000" dirty="0"/>
              <a:t>EDR </a:t>
            </a:r>
            <a:r>
              <a:rPr lang="en-US" sz="2000" dirty="0" err="1"/>
              <a:t>Infiniband</a:t>
            </a:r>
            <a:r>
              <a:rPr lang="en-US" sz="2000" dirty="0"/>
              <a:t> interconnect</a:t>
            </a:r>
          </a:p>
          <a:p>
            <a:pPr lvl="1"/>
            <a:r>
              <a:rPr lang="en-US" sz="1800" dirty="0"/>
              <a:t>Bandwidth: 100Gb/s</a:t>
            </a:r>
          </a:p>
          <a:p>
            <a:pPr lvl="1"/>
            <a:r>
              <a:rPr lang="en-US" sz="1800" dirty="0"/>
              <a:t>9-dimensional hypercube</a:t>
            </a:r>
          </a:p>
          <a:p>
            <a:pPr lvl="1"/>
            <a:r>
              <a:rPr lang="en-US" sz="1800" dirty="0" err="1"/>
              <a:t>IPoIB</a:t>
            </a:r>
            <a:r>
              <a:rPr lang="en-US" sz="1800" dirty="0"/>
              <a:t> in Datagram mode (MTU: 4092)</a:t>
            </a:r>
          </a:p>
          <a:p>
            <a:pPr lvl="1"/>
            <a:r>
              <a:rPr lang="en-US" sz="1800" dirty="0"/>
              <a:t>GPFS</a:t>
            </a:r>
          </a:p>
          <a:p>
            <a:pPr lvl="2"/>
            <a:r>
              <a:rPr lang="en-US" sz="1800" dirty="0" err="1"/>
              <a:t>IPoIB</a:t>
            </a:r>
            <a:r>
              <a:rPr lang="en-US" sz="1800" dirty="0"/>
              <a:t> for control communications</a:t>
            </a:r>
          </a:p>
          <a:p>
            <a:pPr lvl="2"/>
            <a:r>
              <a:rPr lang="en-US" sz="1800" dirty="0"/>
              <a:t>RDMA for data transport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6CBF05-71EF-B441-BEC4-DD36A555D878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1191764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29CB7-98B4-3B49-9082-23C6FA8FC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sysctl.conf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8368B-11C3-8C42-BEB4-4C29674D797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" y="782022"/>
            <a:ext cx="4921320" cy="5742068"/>
          </a:xfrm>
        </p:spPr>
        <p:txBody>
          <a:bodyPr/>
          <a:lstStyle/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net.core.rmem_default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net.core.wmem_default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net.core.rmem_max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net.core.wmem_max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net.ipv4.tcp_mem=16777216 16777216 16777216</a:t>
            </a:r>
          </a:p>
          <a:p>
            <a:pPr marL="116523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net.ipv4.tcp_wmem=4096 16384 262144</a:t>
            </a:r>
          </a:p>
          <a:p>
            <a:pPr marL="116523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net.ipv4.tcp_rmem=4096 87380 6291456</a:t>
            </a: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net.ipv4.neigh.default.gc_thresh1=12216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net.ipv4.neigh.default.gc_thresh2=14216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net.ipv4.neigh.default.gc_thresh3=14964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net.ipv4.neigh.default.gc_interval=200000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net.ipv4.neigh.ib0.gc_stale_time=200000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net.ipv4.neigh.ib0.mcast_solicit=9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net.ipv4.neigh.default.ucast_solicit=9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net.ipv4.neigh.default.mcast_solicit=9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net.ipv4.neigh.ib0.mcast_solicit=9</a:t>
            </a:r>
          </a:p>
          <a:p>
            <a:pPr marL="94107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67FCA6-E38E-134B-B384-DAB0DA6C7C4E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4921321" y="782021"/>
            <a:ext cx="4109663" cy="5742067"/>
          </a:xfrm>
        </p:spPr>
        <p:txBody>
          <a:bodyPr/>
          <a:lstStyle/>
          <a:p>
            <a:pPr marL="94107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net.core.somaxconn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=12000</a:t>
            </a:r>
          </a:p>
          <a:p>
            <a:pPr marL="94107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net.core.netdev_max_backlog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=250000</a:t>
            </a:r>
          </a:p>
          <a:p>
            <a:pPr marL="94107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net.core.optmem_max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94107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net.ipv4.tcp_max_syn_backlog=16384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net.ipv4.tcp_timestamps=0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net.ipv4.tcp_window_scaling=1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net.ipv4.tcp_tw_reuse=1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net.ipv4.tcp_syn_retries=12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net.ipv4.tcp_sack=1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91249D-C802-9C43-8C33-FF61F10BAFEA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123039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29CB7-98B4-3B49-9082-23C6FA8FC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Buffers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8368B-11C3-8C42-BEB4-4C29674D797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" y="782022"/>
            <a:ext cx="4921320" cy="5742068"/>
          </a:xfrm>
        </p:spPr>
        <p:txBody>
          <a:bodyPr/>
          <a:lstStyle/>
          <a:p>
            <a:pPr marL="116523" indent="0">
              <a:buNone/>
            </a:pPr>
            <a:r>
              <a:rPr lang="en-US" sz="1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net.core.rmem_default</a:t>
            </a: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net.core.wmem_default</a:t>
            </a: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net.core.rmem_max</a:t>
            </a: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net.core.wmem_max</a:t>
            </a: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endParaRPr lang="en-US" sz="140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net.ipv4.tcp_mem=16777216 16777216 16777216</a:t>
            </a:r>
          </a:p>
          <a:p>
            <a:pPr marL="116523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net.ipv4.tcp_wmem=4096 16384 262144</a:t>
            </a:r>
          </a:p>
          <a:p>
            <a:pPr marL="116523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net.ipv4.tcp_rmem=4096 87380 6291456</a:t>
            </a:r>
          </a:p>
          <a:p>
            <a:pPr marL="116523" indent="0">
              <a:buNone/>
            </a:pPr>
            <a:endParaRPr lang="en-US" sz="140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endParaRPr lang="en-US" sz="140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net.ipv4.neigh.default.gc_thresh1=12216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net.ipv4.neigh.default.gc_thresh2=14216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net.ipv4.neigh.default.gc_thresh3=14964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net.ipv4.neigh.default.gc_interval=200000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net.ipv4.neigh.ib0.gc_stale_time=200000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net.ipv4.neigh.ib0.mcast_solicit=9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net.ipv4.neigh.default.ucast_solicit=9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net.ipv4.neigh.default.mcast_solicit=9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net.ipv4.neigh.ib0.mcast_solicit=9</a:t>
            </a:r>
          </a:p>
          <a:p>
            <a:pPr marL="94107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67FCA6-E38E-134B-B384-DAB0DA6C7C4E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4921321" y="782021"/>
            <a:ext cx="4109663" cy="5742067"/>
          </a:xfrm>
        </p:spPr>
        <p:txBody>
          <a:bodyPr/>
          <a:lstStyle/>
          <a:p>
            <a:pPr marL="94107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net.core.somaxconn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=12000</a:t>
            </a:r>
          </a:p>
          <a:p>
            <a:pPr marL="94107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net.core.netdev_max_backlog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=250000</a:t>
            </a:r>
          </a:p>
          <a:p>
            <a:pPr marL="94107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net.core.optmem_max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94107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net.ipv4.tcp_max_syn_backlog=16384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net.ipv4.tcp_timestamps=0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net.ipv4.tcp_window_scaling=1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net.ipv4.tcp_tw_reuse=1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net.ipv4.tcp_syn_retries=12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net.ipv4.tcp_sack=1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47447B-9540-B743-A7C3-BD43092122BB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214823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09172-AB29-A44D-AA36-58401DEC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"/>
            <a:ext cx="8229600" cy="647272"/>
          </a:xfrm>
        </p:spPr>
        <p:txBody>
          <a:bodyPr/>
          <a:lstStyle/>
          <a:p>
            <a:r>
              <a:rPr lang="en-US" dirty="0"/>
              <a:t>Network Buffer Sizes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5EAA98-F386-C247-8BE3-7A13E96704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8773" y="1366463"/>
            <a:ext cx="8477769" cy="5198724"/>
          </a:xfrm>
        </p:spPr>
        <p:txBody>
          <a:bodyPr/>
          <a:lstStyle/>
          <a:p>
            <a:r>
              <a:rPr lang="en-US" sz="2200" dirty="0"/>
              <a:t>Bandwidth delay product</a:t>
            </a:r>
          </a:p>
          <a:p>
            <a:pPr lvl="1"/>
            <a:r>
              <a:rPr lang="en-US" sz="2000" dirty="0"/>
              <a:t>Time how long it takes to receive the ACK for a The maximum amount of data on the wire before ACK</a:t>
            </a:r>
          </a:p>
          <a:p>
            <a:pPr lvl="1"/>
            <a:r>
              <a:rPr lang="en-US" sz="2000" dirty="0"/>
              <a:t>Buffer size = bandwidth * RTT</a:t>
            </a:r>
          </a:p>
          <a:p>
            <a:pPr marL="94107" indent="0">
              <a:buNone/>
            </a:pPr>
            <a:endParaRPr lang="en-US" dirty="0">
              <a:latin typeface="+mn-lt"/>
            </a:endParaRPr>
          </a:p>
          <a:p>
            <a:pPr marL="94107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r1i0n0:~ # ping -M do -s 4064 r14i7n35</a:t>
            </a:r>
          </a:p>
          <a:p>
            <a:pPr marL="94107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 r14i7n35.ib0.cheyenne.ucar.edu ping statistics ---</a:t>
            </a:r>
          </a:p>
          <a:p>
            <a:pPr marL="94107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35 packets transmitted, 35 received, 0% packet loss, time 34802ms</a:t>
            </a:r>
          </a:p>
          <a:p>
            <a:pPr marL="94107" indent="0">
              <a:buNone/>
            </a:pP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rtt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min/avg/max/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mdev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0.088/0.164/</a:t>
            </a:r>
            <a:r>
              <a:rPr lang="en-US" sz="16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0.348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/0.064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4107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4107" indent="0">
              <a:buNone/>
            </a:pPr>
            <a:r>
              <a:rPr lang="en-US" dirty="0">
                <a:latin typeface="+mn-lt"/>
              </a:rPr>
              <a:t>100Gigabits/sec * 1Byte/8bits * .00034sec = ~4MB</a:t>
            </a:r>
          </a:p>
          <a:p>
            <a:pPr marL="94107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A8291-47E2-F24E-ACFE-3421D56011C7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337272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12840-6848-5F40-90CD-F630B625C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TCPIP Buffers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1FA0E-C8A9-FC4D-A223-4D6BBBA29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791109"/>
            <a:ext cx="8229600" cy="5691883"/>
          </a:xfrm>
        </p:spPr>
        <p:txBody>
          <a:bodyPr/>
          <a:lstStyle/>
          <a:p>
            <a:r>
              <a:rPr lang="en-US" dirty="0"/>
              <a:t>Network buffers sizes in bytes (all types of connections) </a:t>
            </a:r>
          </a:p>
          <a:p>
            <a:pPr lvl="1"/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Set default receive and send buffer size to 4MB</a:t>
            </a:r>
          </a:p>
          <a:p>
            <a:pPr marL="94107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net.core.rmem_default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94107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net.core.wmem_default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lvl="1"/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Set max receive and send buffer size to 4MB</a:t>
            </a:r>
          </a:p>
          <a:p>
            <a:pPr marL="94107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net.core.rmem_max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94107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net.core.wmem_max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94107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TCP receive buffer sizes (min default max) </a:t>
            </a:r>
          </a:p>
          <a:p>
            <a:pPr marL="94107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net.ipv4.tcp_rmem=4096 87380 6291456</a:t>
            </a:r>
          </a:p>
          <a:p>
            <a:pPr marL="94107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Total number of 4KB memory pages allowed for all TCP buffer space </a:t>
            </a:r>
            <a:r>
              <a:rPr lang="en-US" sz="212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(min pressure max)</a:t>
            </a:r>
            <a:endParaRPr lang="en-US" sz="2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94107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net.ipv4.tcp_mem=16777216 16777216 16777216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DE3C11-3863-104C-86FF-8C9794F77C6B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993797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29CB7-98B4-3B49-9082-23C6FA8FC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ARP Tunings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8368B-11C3-8C42-BEB4-4C29674D797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2" y="782022"/>
            <a:ext cx="4921320" cy="5742068"/>
          </a:xfrm>
        </p:spPr>
        <p:txBody>
          <a:bodyPr/>
          <a:lstStyle/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net.core.rmem_default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net.core.wmem_default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net.core.rmem_max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net.core.wmem_max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net.ipv4.tcp_mem=16777216 16777216 16777216</a:t>
            </a:r>
          </a:p>
          <a:p>
            <a:pPr marL="116523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net.ipv4.tcp_wmem=4096 16384 262144</a:t>
            </a:r>
          </a:p>
          <a:p>
            <a:pPr marL="116523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net.ipv4.tcp_rmem=4096 87380 6291456</a:t>
            </a: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6523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net.ipv4.neigh.default.gc_thresh1=12216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net.ipv4.neigh.default.gc_thresh2=14216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net.ipv4.neigh.default.gc_thresh3=14964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net.ipv4.neigh.default.gc_interval=200000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net.ipv4.neigh.ib0.gc_stale_time=200000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net.ipv4.neigh.ib0.mcast_solicit=9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net.ipv4.neigh.default.ucast_solicit=9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net.ipv4.neigh.default.mcast_solicit=9</a:t>
            </a:r>
          </a:p>
          <a:p>
            <a:pPr marL="94107" indent="0">
              <a:buNone/>
            </a:pPr>
            <a:r>
              <a:rPr lang="en-US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net.ipv4.neigh.ib0.mcast_solicit=9</a:t>
            </a:r>
          </a:p>
          <a:p>
            <a:pPr marL="94107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67FCA6-E38E-134B-B384-DAB0DA6C7C4E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4921321" y="782021"/>
            <a:ext cx="4109663" cy="5742067"/>
          </a:xfrm>
        </p:spPr>
        <p:txBody>
          <a:bodyPr/>
          <a:lstStyle/>
          <a:p>
            <a:pPr marL="94107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net.core.somaxconn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=12000</a:t>
            </a:r>
          </a:p>
          <a:p>
            <a:pPr marL="94107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net.core.netdev_max_backlog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=250000</a:t>
            </a:r>
          </a:p>
          <a:p>
            <a:pPr marL="94107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net.core.optmem_max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=4194304</a:t>
            </a:r>
          </a:p>
          <a:p>
            <a:pPr marL="94107" indent="0">
              <a:buNone/>
            </a:pP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net.ipv4.tcp_max_syn_backlog=16384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net.ipv4.tcp_timestamps=0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net.ipv4.tcp_window_scaling=1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net.ipv4.tcp_tw_reuse=1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net.ipv4.tcp_syn_retries=12</a:t>
            </a:r>
          </a:p>
          <a:p>
            <a:pPr marL="94107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net.ipv4.tcp_sack=1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8350A4-B2C2-2A49-B951-E6D3AD4E6BA2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3042043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23B1E-BBDE-D344-8397-5C408501E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ARP Storms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26CE4C-FFD9-D74B-93D5-00BF44D0B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93" y="816293"/>
            <a:ext cx="7921947" cy="49577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085C38-87A8-894A-918E-52741D9FD183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2902625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8CB87-24EE-EA4B-A83E-1F57D859F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ARP Tunings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CCF52-131C-D140-BBA1-A68E92B6D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971" y="762002"/>
            <a:ext cx="9046029" cy="5939699"/>
          </a:xfrm>
        </p:spPr>
        <p:txBody>
          <a:bodyPr/>
          <a:lstStyle/>
          <a:p>
            <a:r>
              <a:rPr lang="en-US" sz="19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Number of entries before GC will run (default: 128)</a:t>
            </a:r>
          </a:p>
          <a:p>
            <a:pPr marL="94107" indent="0">
              <a:buNone/>
            </a:pPr>
            <a:r>
              <a:rPr lang="en-US" sz="1900" dirty="0">
                <a:latin typeface="Courier New" panose="02070309020205020404" pitchFamily="49" charset="0"/>
              </a:rPr>
              <a:t>net.ipv4.neigh.default.gc_thresh1=12216</a:t>
            </a:r>
          </a:p>
          <a:p>
            <a:r>
              <a:rPr lang="en-US" sz="19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Number of entries that will force a GC run (default: 512)</a:t>
            </a:r>
          </a:p>
          <a:p>
            <a:pPr marL="94107" indent="0">
              <a:buNone/>
            </a:pPr>
            <a:r>
              <a:rPr lang="en-US" sz="1900" dirty="0">
                <a:latin typeface="Courier New" panose="02070309020205020404" pitchFamily="49" charset="0"/>
              </a:rPr>
              <a:t>net.ipv4.neigh.default.gc_thresh2=14216</a:t>
            </a:r>
          </a:p>
          <a:p>
            <a:r>
              <a:rPr lang="en-US" sz="19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max number of entries (default: 1024)</a:t>
            </a:r>
          </a:p>
          <a:p>
            <a:pPr marL="94107" indent="0">
              <a:buNone/>
            </a:pPr>
            <a:r>
              <a:rPr lang="en-US" sz="1900" dirty="0">
                <a:latin typeface="Courier New" panose="02070309020205020404" pitchFamily="49" charset="0"/>
              </a:rPr>
              <a:t>net.ipv4.neigh.default.gc_thresh3=14964 </a:t>
            </a:r>
          </a:p>
          <a:p>
            <a:r>
              <a:rPr lang="en-US" sz="19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GC will run minimum every 200K seconds (~55hours) (default: 30 seconds)</a:t>
            </a:r>
          </a:p>
          <a:p>
            <a:pPr marL="94107" indent="0">
              <a:buNone/>
            </a:pPr>
            <a:r>
              <a:rPr lang="en-US" sz="1900" dirty="0">
                <a:latin typeface="Courier New" panose="02070309020205020404" pitchFamily="49" charset="0"/>
              </a:rPr>
              <a:t>net.ipv4.neigh.default.gc_interval=200000</a:t>
            </a:r>
          </a:p>
          <a:p>
            <a:pPr marL="94107" indent="0">
              <a:buNone/>
            </a:pPr>
            <a:endParaRPr lang="en-US" sz="1900" dirty="0">
              <a:latin typeface="Courier New" panose="02070309020205020404" pitchFamily="49" charset="0"/>
            </a:endParaRPr>
          </a:p>
          <a:p>
            <a:r>
              <a:rPr lang="en-US" sz="19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Number of unicast probes before asking ARP (default: 3)</a:t>
            </a:r>
          </a:p>
          <a:p>
            <a:pPr marL="94107" indent="0">
              <a:buNone/>
            </a:pPr>
            <a:r>
              <a:rPr lang="en-US" sz="1900" dirty="0">
                <a:latin typeface="Courier New" panose="02070309020205020404" pitchFamily="49" charset="0"/>
              </a:rPr>
              <a:t>net.ipv4.neigh.default.ucast_solicit=9</a:t>
            </a:r>
          </a:p>
          <a:p>
            <a:r>
              <a:rPr lang="en-US" sz="19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Number of multicast probes before asking ARP (default: 3)</a:t>
            </a:r>
          </a:p>
          <a:p>
            <a:pPr marL="94107" indent="0">
              <a:buNone/>
            </a:pPr>
            <a:r>
              <a:rPr lang="en-US" sz="1900" dirty="0">
                <a:latin typeface="Courier New" panose="02070309020205020404" pitchFamily="49" charset="0"/>
              </a:rPr>
              <a:t>net.ipv4.neigh.default.mcast_solicit=9</a:t>
            </a:r>
          </a:p>
          <a:p>
            <a:pPr marL="94107" indent="0">
              <a:buNone/>
            </a:pPr>
            <a:endParaRPr lang="en-US" sz="1900" dirty="0">
              <a:latin typeface="Courier New" panose="02070309020205020404" pitchFamily="49" charset="0"/>
            </a:endParaRPr>
          </a:p>
          <a:p>
            <a:r>
              <a:rPr lang="en-US" sz="19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How often to check for stale entries (~55 hours) (default: 60 seconds)</a:t>
            </a:r>
          </a:p>
          <a:p>
            <a:pPr marL="94107" indent="0">
              <a:buNone/>
            </a:pPr>
            <a:r>
              <a:rPr lang="en-US" sz="1900" dirty="0">
                <a:latin typeface="Courier New" panose="02070309020205020404" pitchFamily="49" charset="0"/>
              </a:rPr>
              <a:t>net.ipv4.neigh.</a:t>
            </a:r>
            <a:r>
              <a:rPr lang="en-US" sz="1900" dirty="0">
                <a:highlight>
                  <a:srgbClr val="FFFF00"/>
                </a:highlight>
                <a:latin typeface="Courier New" panose="02070309020205020404" pitchFamily="49" charset="0"/>
              </a:rPr>
              <a:t>ib0</a:t>
            </a:r>
            <a:r>
              <a:rPr lang="en-US" sz="1900" dirty="0">
                <a:latin typeface="Courier New" panose="02070309020205020404" pitchFamily="49" charset="0"/>
              </a:rPr>
              <a:t>.gc_stale_time=200000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57AEDA-BA2D-7B4C-8B84-670AB4560379}"/>
              </a:ext>
            </a:extLst>
          </p:cNvPr>
          <p:cNvSpPr txBox="1"/>
          <p:nvPr/>
        </p:nvSpPr>
        <p:spPr>
          <a:xfrm>
            <a:off x="0" y="65379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HPCSYSPROS20							TCP/IP Tuning</a:t>
            </a:r>
          </a:p>
        </p:txBody>
      </p:sp>
    </p:spTree>
    <p:extLst>
      <p:ext uri="{BB962C8B-B14F-4D97-AF65-F5344CB8AC3E}">
        <p14:creationId xmlns:p14="http://schemas.microsoft.com/office/powerpoint/2010/main" val="300419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itle Page: NCAR - Blue Logo">
  <a:themeElements>
    <a:clrScheme name="NCAR UCAR">
      <a:dk1>
        <a:srgbClr val="000000"/>
      </a:dk1>
      <a:lt1>
        <a:srgbClr val="FFFFFF"/>
      </a:lt1>
      <a:dk2>
        <a:srgbClr val="1F3058"/>
      </a:dk2>
      <a:lt2>
        <a:srgbClr val="EEECE1"/>
      </a:lt2>
      <a:accent1>
        <a:srgbClr val="1A3141"/>
      </a:accent1>
      <a:accent2>
        <a:srgbClr val="456673"/>
      </a:accent2>
      <a:accent3>
        <a:srgbClr val="C45229"/>
      </a:accent3>
      <a:accent4>
        <a:srgbClr val="9F1B25"/>
      </a:accent4>
      <a:accent5>
        <a:srgbClr val="B36E25"/>
      </a:accent5>
      <a:accent6>
        <a:srgbClr val="555058"/>
      </a:accent6>
      <a:hlink>
        <a:srgbClr val="1F3058"/>
      </a:hlink>
      <a:folHlink>
        <a:srgbClr val="7C788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CAR-Blue-TopHeader">
  <a:themeElements>
    <a:clrScheme name="NCAR and UCAR">
      <a:dk1>
        <a:srgbClr val="666666"/>
      </a:dk1>
      <a:lt1>
        <a:srgbClr val="FFFFFF"/>
      </a:lt1>
      <a:dk2>
        <a:srgbClr val="122D5D"/>
      </a:dk2>
      <a:lt2>
        <a:srgbClr val="D3DCEC"/>
      </a:lt2>
      <a:accent1>
        <a:srgbClr val="277DA1"/>
      </a:accent1>
      <a:accent2>
        <a:srgbClr val="248F87"/>
      </a:accent2>
      <a:accent3>
        <a:srgbClr val="BBD52F"/>
      </a:accent3>
      <a:accent4>
        <a:srgbClr val="D3DCEC"/>
      </a:accent4>
      <a:accent5>
        <a:srgbClr val="6C6C6C"/>
      </a:accent5>
      <a:accent6>
        <a:srgbClr val="9EA0A3"/>
      </a:accent6>
      <a:hlink>
        <a:srgbClr val="BBD52F"/>
      </a:hlink>
      <a:folHlink>
        <a:srgbClr val="BBD5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2377</TotalTime>
  <Words>2342</Words>
  <Application>Microsoft Macintosh PowerPoint</Application>
  <PresentationFormat>On-screen Show (4:3)</PresentationFormat>
  <Paragraphs>265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Arial</vt:lpstr>
      <vt:lpstr>Courier New</vt:lpstr>
      <vt:lpstr>Helvetica Neue</vt:lpstr>
      <vt:lpstr>Trebuchet MS</vt:lpstr>
      <vt:lpstr>Title Page: NCAR - Blue Logo</vt:lpstr>
      <vt:lpstr>NCAR-Blue-TopHeader</vt:lpstr>
      <vt:lpstr>PowerPoint Presentation</vt:lpstr>
      <vt:lpstr>Cheyenne</vt:lpstr>
      <vt:lpstr>sysctl.conf</vt:lpstr>
      <vt:lpstr>Network Buffers</vt:lpstr>
      <vt:lpstr>Network Buffer Sizes</vt:lpstr>
      <vt:lpstr>TCPIP Buffers</vt:lpstr>
      <vt:lpstr>ARP Tunings</vt:lpstr>
      <vt:lpstr>ARP Storms</vt:lpstr>
      <vt:lpstr>ARP Tunings</vt:lpstr>
      <vt:lpstr>The Rest</vt:lpstr>
      <vt:lpstr>The Rest (core)</vt:lpstr>
      <vt:lpstr>The Rest (TCP)</vt:lpstr>
      <vt:lpstr>Hostname -&gt; IP </vt:lpstr>
      <vt:lpstr>Best Practices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Jenett Tillotson</cp:lastModifiedBy>
  <cp:revision>62</cp:revision>
  <dcterms:modified xsi:type="dcterms:W3CDTF">2020-11-14T15:00:25Z</dcterms:modified>
</cp:coreProperties>
</file>